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image" Target="../media/image14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pic>
        <p:nvPicPr>
          <p:cNvPr id="84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pic>
        <p:nvPicPr>
          <p:cNvPr id="128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29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Relationship Id="rId9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  <p:pic>
        <p:nvPicPr>
          <p:cNvPr id="1" name="Picture 6" descr=""/>
          <p:cNvPicPr/>
          <p:nvPr/>
        </p:nvPicPr>
        <p:blipFill>
          <a:blip r:embed="rId3"/>
          <a:stretch/>
        </p:blipFill>
        <p:spPr>
          <a:xfrm>
            <a:off x="0" y="4242960"/>
            <a:ext cx="8967600" cy="275760"/>
          </a:xfrm>
          <a:prstGeom prst="rect">
            <a:avLst/>
          </a:prstGeom>
          <a:ln>
            <a:noFill/>
          </a:ln>
        </p:spPr>
      </p:pic>
      <p:pic>
        <p:nvPicPr>
          <p:cNvPr id="2" name="Picture 7" descr=""/>
          <p:cNvPicPr/>
          <p:nvPr/>
        </p:nvPicPr>
        <p:blipFill>
          <a:blip r:embed="rId4"/>
          <a:stretch/>
        </p:blipFill>
        <p:spPr>
          <a:xfrm>
            <a:off x="9111600" y="4243680"/>
            <a:ext cx="3076920" cy="276480"/>
          </a:xfrm>
          <a:prstGeom prst="rect">
            <a:avLst/>
          </a:prstGeom>
          <a:ln>
            <a:noFill/>
          </a:ln>
        </p:spPr>
      </p:pic>
      <p:sp>
        <p:nvSpPr>
          <p:cNvPr id="3" name="CustomShape 1"/>
          <p:cNvSpPr/>
          <p:nvPr/>
        </p:nvSpPr>
        <p:spPr>
          <a:xfrm>
            <a:off x="0" y="2590200"/>
            <a:ext cx="8967600" cy="165996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2"/>
          <p:cNvSpPr/>
          <p:nvPr/>
        </p:nvSpPr>
        <p:spPr>
          <a:xfrm>
            <a:off x="9111600" y="2590200"/>
            <a:ext cx="3076920" cy="1659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680400" y="2733840"/>
            <a:ext cx="8143920" cy="137268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r>
              <a:rPr b="0" lang="ru-RU" sz="5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Образец заголовка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dt"/>
          </p:nvPr>
        </p:nvSpPr>
        <p:spPr>
          <a:xfrm>
            <a:off x="7551000" y="593604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ru-RU" sz="10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ftr"/>
          </p:nvPr>
        </p:nvSpPr>
        <p:spPr>
          <a:xfrm>
            <a:off x="680400" y="5936040"/>
            <a:ext cx="687024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6"/>
          <p:cNvSpPr>
            <a:spLocks noGrp="1"/>
          </p:cNvSpPr>
          <p:nvPr>
            <p:ph type="sldNum"/>
          </p:nvPr>
        </p:nvSpPr>
        <p:spPr>
          <a:xfrm>
            <a:off x="9255240" y="2750400"/>
            <a:ext cx="1171440" cy="135612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87ABBD6F-BF31-4310-83C2-2C78E8A3B89A}" type="slidenum"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Для правки структуры щёлкните мышью</a:t>
            </a:r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Второй уровень структуры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Третий уровень структуры</a:t>
            </a:r>
            <a:endParaRPr b="0" lang="ru-RU" sz="1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Четвёртый уровень структуры</a:t>
            </a:r>
            <a:endParaRPr b="0" lang="ru-RU" sz="1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Пятый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Шестой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Седьмой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  <p:pic>
        <p:nvPicPr>
          <p:cNvPr id="45" name="Picture 4" descr=""/>
          <p:cNvPicPr/>
          <p:nvPr/>
        </p:nvPicPr>
        <p:blipFill>
          <a:blip r:embed="rId3"/>
          <a:stretch/>
        </p:blipFill>
        <p:spPr>
          <a:xfrm>
            <a:off x="10585800" y="1971360"/>
            <a:ext cx="1602720" cy="144000"/>
          </a:xfrm>
          <a:prstGeom prst="rect">
            <a:avLst/>
          </a:prstGeom>
          <a:ln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10585800" y="609480"/>
            <a:ext cx="1602720" cy="13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PlaceHolder 2"/>
          <p:cNvSpPr>
            <a:spLocks noGrp="1"/>
          </p:cNvSpPr>
          <p:nvPr>
            <p:ph type="dt"/>
          </p:nvPr>
        </p:nvSpPr>
        <p:spPr>
          <a:xfrm>
            <a:off x="7551000" y="593604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ru-RU" sz="10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/>
          </p:nvPr>
        </p:nvSpPr>
        <p:spPr>
          <a:xfrm>
            <a:off x="680400" y="5936040"/>
            <a:ext cx="687024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/>
          </p:nvPr>
        </p:nvSpPr>
        <p:spPr>
          <a:xfrm>
            <a:off x="10729440" y="753120"/>
            <a:ext cx="1153800" cy="10904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F7DF567C-2C9A-4090-9E65-0019EAA06B56}" type="slidenum"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Для правки структуры щёлкните мышью</a:t>
            </a:r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Второй уровень структуры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Третий уровень структуры</a:t>
            </a:r>
            <a:endParaRPr b="0" lang="ru-RU" sz="1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Четвёртый уровень структуры</a:t>
            </a:r>
            <a:endParaRPr b="0" lang="ru-RU" sz="1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Пятый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Шестой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Седьмой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  <p:pic>
        <p:nvPicPr>
          <p:cNvPr id="87" name="Picture 5" descr=""/>
          <p:cNvPicPr/>
          <p:nvPr/>
        </p:nvPicPr>
        <p:blipFill>
          <a:blip r:embed="rId3"/>
          <a:stretch/>
        </p:blipFill>
        <p:spPr>
          <a:xfrm>
            <a:off x="0" y="1970280"/>
            <a:ext cx="10437480" cy="320760"/>
          </a:xfrm>
          <a:prstGeom prst="rect">
            <a:avLst/>
          </a:prstGeom>
          <a:ln>
            <a:noFill/>
          </a:ln>
        </p:spPr>
      </p:pic>
      <p:pic>
        <p:nvPicPr>
          <p:cNvPr id="88" name="Picture 6" descr=""/>
          <p:cNvPicPr/>
          <p:nvPr/>
        </p:nvPicPr>
        <p:blipFill>
          <a:blip r:embed="rId4"/>
          <a:stretch/>
        </p:blipFill>
        <p:spPr>
          <a:xfrm>
            <a:off x="10585800" y="1971360"/>
            <a:ext cx="1602720" cy="14400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0" y="609480"/>
            <a:ext cx="10437480" cy="136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2"/>
          <p:cNvSpPr/>
          <p:nvPr/>
        </p:nvSpPr>
        <p:spPr>
          <a:xfrm>
            <a:off x="10585800" y="609480"/>
            <a:ext cx="1602720" cy="13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PlaceHolder 3"/>
          <p:cNvSpPr>
            <a:spLocks noGrp="1"/>
          </p:cNvSpPr>
          <p:nvPr>
            <p:ph type="title"/>
          </p:nvPr>
        </p:nvSpPr>
        <p:spPr>
          <a:xfrm>
            <a:off x="680400" y="753120"/>
            <a:ext cx="9613440" cy="108072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Образец заголовка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dt"/>
          </p:nvPr>
        </p:nvSpPr>
        <p:spPr>
          <a:xfrm>
            <a:off x="7551000" y="593604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ru-RU" sz="10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ftr"/>
          </p:nvPr>
        </p:nvSpPr>
        <p:spPr>
          <a:xfrm>
            <a:off x="680400" y="5936040"/>
            <a:ext cx="687024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4" name="PlaceHolder 6"/>
          <p:cNvSpPr>
            <a:spLocks noGrp="1"/>
          </p:cNvSpPr>
          <p:nvPr>
            <p:ph type="sldNum"/>
          </p:nvPr>
        </p:nvSpPr>
        <p:spPr>
          <a:xfrm>
            <a:off x="10729440" y="753120"/>
            <a:ext cx="1153800" cy="10904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062EA526-E237-48EA-A7AF-8E19E698DACC}" type="slidenum"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Для правки структуры щёлкните мышью</a:t>
            </a:r>
            <a:endParaRPr b="0" lang="ru-RU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Второй уровень структуры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Третий уровень структуры</a:t>
            </a:r>
            <a:endParaRPr b="0" lang="ru-RU" sz="1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Четвёртый уровень структуры</a:t>
            </a:r>
            <a:endParaRPr b="0" lang="ru-RU" sz="1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Пятый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Шестой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Седьмой уровень структуры</a:t>
            </a:r>
            <a:endParaRPr b="0" lang="ru-RU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-478440" y="1621080"/>
            <a:ext cx="9302400" cy="277272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r>
              <a:rPr b="1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Теорія функцій дійсної змінної</a:t>
            </a:r>
            <a:r>
              <a:rPr b="1" lang="ru-RU" sz="4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
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721800" y="697680"/>
            <a:ext cx="10666080" cy="469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90000"/>
              </a:lnSpc>
            </a:pPr>
            <a:r>
              <a:rPr b="0" lang="ru-RU" sz="4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r>
              <a:rPr b="0" lang="ru-RU" sz="4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Сама назва цієї дисципліни говорить про те, що вона вивчає функції. А так як кожна функція має область визначення та множину значень, то вона вивчає і теорію множин як з кількісної сторони (потужність множини), так і з вимірної сторони (міра множини).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540360" y="748080"/>
            <a:ext cx="10542960" cy="502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Важко назвати математичну дисципліну, або фізичну, де б не застосовувалась теорія функцій дійсної змінної  та її термінологія. Для таких дисциплін, як математичний аналіз, диференціальна геометрія і топологія, теорія ймовірностей та математична статистика, диференціальні  рівняння (звичайні і в частинних похідних), квантова механіка та інші вона  є фундаментом, тобто основою та узагальненням багатьох понять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236880" y="697680"/>
            <a:ext cx="9613440" cy="10807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Теорія  функцій  дійсної  змінної  складається  з  двох  частин: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484920" y="2011320"/>
            <a:ext cx="73839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Частина  перша:  теорія  множин</a:t>
            </a:r>
            <a:endParaRPr b="0" lang="ru-RU" sz="1800" spc="-1" strike="noStrike">
              <a:solidFill>
                <a:srgbClr val="66ff66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484920" y="2657520"/>
            <a:ext cx="11429640" cy="393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В  першій частині  вивчаються  такі питання,  як  еквівалентність  множин  ( взаємно-однозначна відповідність),  потужність  множин,  метричні  простори,  відкриті  та  замкнені  множини,  їх  властивості  та  інші  топологічні  поняття  такі, як  компактність,  сепарабельність ,  зв’язність  та інші,  міри  множин   (Жордана  і  Лебега),  властивості  мір.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680400" y="753120"/>
            <a:ext cx="9613440" cy="10807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Теорія  функцій  дійсної  змінної  складається  з  двох  частин:</a:t>
            </a:r>
            <a:endParaRPr b="0" lang="ru-RU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771480" y="2122200"/>
            <a:ext cx="6301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Частина  друга:  теорія  функцій</a:t>
            </a:r>
            <a:endParaRPr b="0" lang="ru-RU" sz="1800" spc="-1" strike="noStrike">
              <a:solidFill>
                <a:srgbClr val="66ff66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498600" y="2884320"/>
            <a:ext cx="11305080" cy="283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b="0" lang="ru-RU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В  другій  частині  вивчаються:  загальна  теорія  відображень,  неперервні  відображення  та  їх  властивості  у  метричних  просторах,  монотонні функції,  функції  обмеженої  варіації,  вимірні  функції  та  їх  властивості.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2992680" y="2856600"/>
            <a:ext cx="6095520" cy="115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7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Дякую за увагу!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29</TotalTime>
  <Application>LibreOffice/5.1.4.2$Windows_x86 LibreOffice_project/f99d75f39f1c57ebdd7ffc5f42867c12031db97a</Application>
  <Words>233</Words>
  <Paragraphs>10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2020-06-08T08:05:56Z</dcterms:created>
  <dc:creator>User</dc:creator>
  <dc:description/>
  <dc:language>ru-RU</dc:language>
  <cp:lastModifiedBy/>
  <dcterms:modified xsi:type="dcterms:W3CDTF">2020-06-09T09:51:17Z</dcterms:modified>
  <cp:revision>4</cp:revision>
  <dc:subject/>
  <dc:title>Теорія функцій дійсної змінної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